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405" r:id="rId4"/>
    <p:sldId id="257" r:id="rId5"/>
    <p:sldId id="415" r:id="rId6"/>
    <p:sldId id="413" r:id="rId7"/>
    <p:sldId id="414" r:id="rId8"/>
    <p:sldId id="419" r:id="rId9"/>
    <p:sldId id="412" r:id="rId10"/>
    <p:sldId id="417" r:id="rId11"/>
    <p:sldId id="420" r:id="rId12"/>
    <p:sldId id="263" r:id="rId13"/>
    <p:sldId id="301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AD3"/>
    <a:srgbClr val="DD23C7"/>
    <a:srgbClr val="B64A9F"/>
    <a:srgbClr val="E51B4B"/>
    <a:srgbClr val="F8F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90" d="100"/>
          <a:sy n="90" d="100"/>
        </p:scale>
        <p:origin x="11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D7B72E4-18F0-4601-ABC5-BAE7F9A8D60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F43B2D31-E3AD-4E3B-8BB7-F35F33C09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B2D31-E3AD-4E3B-8BB7-F35F33C09D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4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28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95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98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8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86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F43B2D31-E3AD-4E3B-8BB7-F35F33C09D4E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88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9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A0EA-83E7-4349-9F2F-70776A9050DA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6FBA-ED73-4659-B3E6-69D6429A4FEC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B841-9E3E-4C99-A7D3-1EEAEE6C4291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CAC8-9044-478F-8924-3CD5C988B2DC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8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F67C-E932-4BEB-8B08-65E12C172AE4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200400" y="64008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01872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5A53-9E1F-4CC0-BA3F-F77E63CD9D14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3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AA71-D302-43F8-8415-A5F0AAB85059}" type="datetime1">
              <a:rPr lang="en-US" smtClean="0"/>
              <a:t>3/14/2019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037B-E12E-4830-97AE-F6AC52E1D620}" type="datetime1">
              <a:rPr lang="en-US" smtClean="0"/>
              <a:t>3/14/2019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0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0C14-73C1-43B6-B2B1-2C57B49B5865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8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2AAC-ED6A-4BA2-97E4-3D092BE9F913}" type="datetime1">
              <a:rPr lang="en-US" smtClean="0"/>
              <a:t>3/14/2019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7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B912-82F2-4C78-AE96-31A771A89D88}" type="datetime1">
              <a:rPr lang="en-US" smtClean="0"/>
              <a:t>3/14/2019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D9D4-03B1-481A-A385-7D4E3AD740AE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B6E6-46C3-4434-8EC0-B43266366EBB}" type="datetime1">
              <a:rPr lang="en-US" smtClean="0"/>
              <a:t>3/14/2019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0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2C21-B58F-47ED-97CF-9E08DAEC9AF8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54D-158C-43D0-B6F9-5FB8B28E650D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4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77638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86502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810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47294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286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754003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26611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762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675034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917577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286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155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18FA-3F92-4792-9099-6985D69793A5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71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2286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424853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810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305073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810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377895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576510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041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56142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91055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705935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431230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14573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C04-BE32-438F-B0D0-D11E2F6F3D3A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6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10592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74226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191983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86004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5745713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317779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348384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026559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871773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29003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BD9-057C-4407-B9D0-65AD065DD1F8}" type="datetime1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0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725958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4103981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978671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632436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961832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67032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597256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243619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4144836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90268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0367-B7CB-4B6D-81D1-4A47FB4CC358}" type="datetime1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2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97179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396769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951774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672607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3598270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963534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262392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231840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5EBB09BB-52D6-4632-8401-7725DAC2EB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DE7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04800" y="64468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/>
              <a:t>ARNOLD &amp; PORTER</a:t>
            </a:r>
          </a:p>
        </p:txBody>
      </p:sp>
    </p:spTree>
    <p:extLst>
      <p:ext uri="{BB962C8B-B14F-4D97-AF65-F5344CB8AC3E}">
        <p14:creationId xmlns:p14="http://schemas.microsoft.com/office/powerpoint/2010/main" val="148396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A83B-4737-4DDE-BB5E-83A4B0456331}" type="datetime1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0645-57E0-4E02-9529-D9210EEA77C4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0F9-1BC4-447D-8200-909985AD2938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David Huebner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CF42B-8BBD-453C-9A0B-E6E51CB3E986}" type="datetime1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David Huebner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6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5E0FF-AFC7-4055-B88A-20D5A8F4F47B}" type="datetime1">
              <a:rPr lang="en-US" smtClean="0"/>
              <a:t>3/14/2019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D63B4-6B8E-424A-BFC1-64FE6033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80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33D4E3-C414-4500-A0D1-BB8BA72BE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364133" cy="6857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73662"/>
            <a:ext cx="6400800" cy="1409700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(r.) David Huebner</a:t>
            </a:r>
          </a:p>
          <a:p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13, 2019</a:t>
            </a:r>
            <a:endParaRPr lang="en-US" b="1" i="1" dirty="0">
              <a:solidFill>
                <a:srgbClr val="FFC000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895600" cy="365125"/>
          </a:xfrm>
        </p:spPr>
        <p:txBody>
          <a:bodyPr/>
          <a:lstStyle/>
          <a:p>
            <a:pPr algn="l"/>
            <a:r>
              <a:rPr lang="en-US" i="1" dirty="0">
                <a:solidFill>
                  <a:srgbClr val="FFC000"/>
                </a:solidFill>
              </a:rPr>
              <a:t>© 2019 David Huebner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D63B4-6B8E-424A-BFC1-64FE603340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7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399"/>
            <a:ext cx="8077200" cy="54260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few purely “domestic” deals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fewer purely “domestic” disputes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sector has its own deal structures and		 templates (if any), customs &amp; practices,		 legal issues, legal frameworks, networks,		 uncertainties, recurring disputes, &amp; IP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stay up-to-date and connected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Reward:  many of the sectors are not yet over-	populated with skilled lawyers &amp; neutrals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Risk:  look for authentic expertise when		 choosing neutrals / counsel;  titles &amp; lists </a:t>
            </a:r>
            <a:r>
              <a:rPr lang="en-US" sz="3500" dirty="0"/>
              <a:t>≠ 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D988-2359-4F86-8C11-B46BFA3F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3828"/>
            <a:ext cx="8229600" cy="6324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U.S. motion picture studio </a:t>
            </a:r>
            <a:r>
              <a:rPr lang="en-US" i="1" dirty="0"/>
              <a:t>v.</a:t>
            </a:r>
            <a:r>
              <a:rPr lang="en-US" dirty="0"/>
              <a:t> Chinese tech company, re </a:t>
            </a:r>
            <a:r>
              <a:rPr lang="en-US" dirty="0">
                <a:solidFill>
                  <a:srgbClr val="FFC000"/>
                </a:solidFill>
              </a:rPr>
              <a:t>VOD joint venture collapse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Chinese entity </a:t>
            </a:r>
            <a:r>
              <a:rPr lang="en-US" i="1" dirty="0"/>
              <a:t>v</a:t>
            </a:r>
            <a:r>
              <a:rPr lang="en-US" dirty="0"/>
              <a:t>. U.S. entity, re </a:t>
            </a:r>
            <a:r>
              <a:rPr lang="en-US" dirty="0">
                <a:solidFill>
                  <a:srgbClr val="FFC000"/>
                </a:solidFill>
              </a:rPr>
              <a:t>dissolution of AI/VR-related entertainment finance fund</a:t>
            </a:r>
          </a:p>
          <a:p>
            <a:endParaRPr lang="en-US" sz="1900" dirty="0"/>
          </a:p>
          <a:p>
            <a:r>
              <a:rPr lang="en-US" dirty="0"/>
              <a:t>East Asian </a:t>
            </a:r>
            <a:r>
              <a:rPr lang="en-US" dirty="0" err="1"/>
              <a:t>teleco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. East Asian patent troll fund, re</a:t>
            </a:r>
            <a:r>
              <a:rPr lang="en-US" dirty="0">
                <a:solidFill>
                  <a:srgbClr val="FFC000"/>
                </a:solidFill>
              </a:rPr>
              <a:t> licensing/infringement of suites of optic &amp; haptic patents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French motion picture studio </a:t>
            </a:r>
            <a:r>
              <a:rPr lang="en-US" i="1" dirty="0"/>
              <a:t>v. </a:t>
            </a:r>
            <a:r>
              <a:rPr lang="en-US" dirty="0"/>
              <a:t>Egyptian entity, re </a:t>
            </a:r>
            <a:r>
              <a:rPr lang="en-US" dirty="0">
                <a:solidFill>
                  <a:srgbClr val="FFC000"/>
                </a:solidFill>
              </a:rPr>
              <a:t>copyright dispute over film subject matter</a:t>
            </a:r>
          </a:p>
          <a:p>
            <a:endParaRPr lang="en-US" sz="1900" dirty="0"/>
          </a:p>
          <a:p>
            <a:r>
              <a:rPr lang="en-US" dirty="0"/>
              <a:t>London-based producer </a:t>
            </a:r>
            <a:r>
              <a:rPr lang="en-US" i="1" dirty="0"/>
              <a:t>v.</a:t>
            </a:r>
            <a:r>
              <a:rPr lang="en-US" dirty="0"/>
              <a:t> U.S. investor, re </a:t>
            </a:r>
            <a:r>
              <a:rPr lang="en-US" dirty="0">
                <a:solidFill>
                  <a:srgbClr val="FFC000"/>
                </a:solidFill>
              </a:rPr>
              <a:t>unsuccessful co-production of a musical version of an iconic movie drama</a:t>
            </a:r>
          </a:p>
          <a:p>
            <a:endParaRPr lang="en-US" sz="1900" dirty="0"/>
          </a:p>
          <a:p>
            <a:r>
              <a:rPr lang="en-US" dirty="0">
                <a:solidFill>
                  <a:srgbClr val="FFC000"/>
                </a:solidFill>
              </a:rPr>
              <a:t>Rate setting dispute </a:t>
            </a:r>
            <a:r>
              <a:rPr lang="en-US" dirty="0"/>
              <a:t>between global music content holder and large music broadcaster</a:t>
            </a:r>
          </a:p>
          <a:p>
            <a:endParaRPr lang="en-US" sz="1900" dirty="0"/>
          </a:p>
          <a:p>
            <a:r>
              <a:rPr lang="en-US" dirty="0"/>
              <a:t>OTT video platform v. large content producer, re</a:t>
            </a:r>
            <a:r>
              <a:rPr lang="en-US" dirty="0">
                <a:solidFill>
                  <a:srgbClr val="FFC000"/>
                </a:solidFill>
              </a:rPr>
              <a:t> access &amp; licensing dispute</a:t>
            </a:r>
          </a:p>
          <a:p>
            <a:endParaRPr lang="en-US" sz="1900" dirty="0"/>
          </a:p>
          <a:p>
            <a:r>
              <a:rPr lang="en-US" dirty="0"/>
              <a:t>Large </a:t>
            </a:r>
            <a:r>
              <a:rPr lang="en-US" dirty="0" err="1"/>
              <a:t>teleco</a:t>
            </a:r>
            <a:r>
              <a:rPr lang="en-US" dirty="0"/>
              <a:t> v. large app developer, re </a:t>
            </a:r>
            <a:r>
              <a:rPr lang="en-US" dirty="0">
                <a:solidFill>
                  <a:srgbClr val="FFC000"/>
                </a:solidFill>
              </a:rPr>
              <a:t>disputes over ownership, valuation, &amp; sale of portfolio of app assets including patents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B09BB-52D6-4632-8401-7725DAC2EB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04800" y="1676400"/>
            <a:ext cx="8382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(r.) David Huebner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JAMS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c/o Case Mgr. Anne Lieu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+1-213-620-1133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DH@HuebnerArbitration.com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79646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www.HuebnerArbitration.com</a:t>
            </a:r>
          </a:p>
        </p:txBody>
      </p:sp>
    </p:spTree>
    <p:extLst>
      <p:ext uri="{BB962C8B-B14F-4D97-AF65-F5344CB8AC3E}">
        <p14:creationId xmlns:p14="http://schemas.microsoft.com/office/powerpoint/2010/main" val="382503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F4D1-CD14-46D9-8CE0-F8D03B51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&amp; Media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1B7C-613B-43CB-85F6-2E4491AF2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732935"/>
            <a:ext cx="3505200" cy="43735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Film</a:t>
            </a:r>
          </a:p>
          <a:p>
            <a:r>
              <a:rPr lang="en-US" dirty="0"/>
              <a:t>Television</a:t>
            </a:r>
          </a:p>
          <a:p>
            <a:r>
              <a:rPr lang="en-US" dirty="0"/>
              <a:t>Radio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Print / Publishing</a:t>
            </a:r>
          </a:p>
          <a:p>
            <a:r>
              <a:rPr lang="en-US" dirty="0"/>
              <a:t>Theater</a:t>
            </a:r>
          </a:p>
          <a:p>
            <a:r>
              <a:rPr lang="en-US" dirty="0"/>
              <a:t>Advertising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1D7799-664B-44AA-853F-86449A274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732934"/>
            <a:ext cx="3352800" cy="4988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Video Games</a:t>
            </a:r>
          </a:p>
          <a:p>
            <a:r>
              <a:rPr lang="en-US" dirty="0"/>
              <a:t>E-Sports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MMOs</a:t>
            </a:r>
          </a:p>
          <a:p>
            <a:r>
              <a:rPr lang="en-US" dirty="0"/>
              <a:t>Platform Media</a:t>
            </a:r>
          </a:p>
          <a:p>
            <a:r>
              <a:rPr lang="en-US" dirty="0"/>
              <a:t>Podcasts</a:t>
            </a:r>
          </a:p>
          <a:p>
            <a:r>
              <a:rPr lang="en-US" dirty="0"/>
              <a:t>Digital Media</a:t>
            </a:r>
          </a:p>
          <a:p>
            <a:r>
              <a:rPr lang="en-US" dirty="0"/>
              <a:t>OTT Video</a:t>
            </a:r>
          </a:p>
          <a:p>
            <a:r>
              <a:rPr lang="en-US" dirty="0"/>
              <a:t>Etc.</a:t>
            </a:r>
          </a:p>
          <a:p>
            <a:r>
              <a:rPr lang="en-US" dirty="0"/>
              <a:t>?  ≠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ED42-AEAC-439F-B535-BA5332C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399"/>
            <a:ext cx="8458200" cy="5562601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2018, U.S. market:		    US$ 700 billion</a:t>
            </a: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2018, global market:	    	    US$  2.2 trillion</a:t>
            </a:r>
          </a:p>
          <a:p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…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oil &amp; gas industry:	     US$ 2 trillion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pharma industry:	     US$ 950 billion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aviation industry:	     US$ 805 billion</a:t>
            </a:r>
          </a:p>
          <a:p>
            <a:pPr lvl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snack food industry:    US$ 525 billion</a:t>
            </a:r>
          </a:p>
          <a:p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2020, est. global market:        US$ 2.5 trillion</a:t>
            </a:r>
          </a:p>
          <a:p>
            <a:pPr marL="0" indent="0">
              <a:buNone/>
            </a:pP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(statistics synthesized from PwC, Statista, &amp; other sector market reports)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63B4-6B8E-424A-BFC1-64FE60334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sectors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reality:		+ 41%  CAGR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E-sports: 		+ 21%  CAGR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 video: 		+ 10%  CAGR 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markets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Nigeria:   		+ 21%  CAGR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Egypt:			+ 18%  CAGR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Indonesia:		+ 10%  CAGR</a:t>
            </a:r>
          </a:p>
          <a:p>
            <a:pPr marL="0" lvl="0" indent="0">
              <a:buNone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(projections drawn from PwC &amp; USG market reports)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79248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Reality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alters your perception of the real world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“computer-mediated” reality</a:t>
            </a:r>
          </a:p>
          <a:p>
            <a:pPr lvl="2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overlays, masks/cloaks, add-ins, other alterations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integrative, immersive, &amp; “real”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visual, auditory, olfactory, haptic, somatosensory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curator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creator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7772400" cy="5027612"/>
          </a:xfrm>
        </p:spPr>
        <p:txBody>
          <a:bodyPr>
            <a:normAutofit fontScale="925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Ubiquitous connectivity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Darwinian revenue diversification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Ex.: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 into entertainment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shift to platform media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Ex.:  Facebook as one-stop kraken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Personalization imperative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Driven by demographic changes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Facilitated &amp; fueled by data analytics, antiquated regulatory frameworks, &amp; AI applications</a:t>
            </a:r>
          </a:p>
          <a:p>
            <a:pPr lvl="0"/>
            <a:r>
              <a:rPr lang="en-US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imperative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16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7638"/>
            <a:ext cx="79248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7AFC5-C61C-4AC0-9F72-58E7BFC9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5" y="1263165"/>
            <a:ext cx="7377589" cy="52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637"/>
            <a:ext cx="7543800" cy="53038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ventures  /  co-production deals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 /  restructuring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Intellectual property R&amp;D, licensing, sale, &amp;	infringement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 /  exhibition  /  VOD  /  streaming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 contracts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Royalty agreements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 &amp; rate setting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&amp; publicity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torts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Expropriation  /  compliance  /  investor-state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315200" cy="55022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IFTA International Rules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Film &amp; Television Alliance (formerly AFMA)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UNCITRAL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ICDR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CIETAC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SHIAC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LCIA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WIPO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D63B4-6B8E-424A-BFC1-64FE60334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421</Words>
  <Application>Microsoft Office PowerPoint</Application>
  <PresentationFormat>On-screen Show (4:3)</PresentationFormat>
  <Paragraphs>146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PowerPoint Presentation</vt:lpstr>
      <vt:lpstr>Entertainment &amp; Media Sector</vt:lpstr>
      <vt:lpstr>Magnitude</vt:lpstr>
      <vt:lpstr>Growth Areas</vt:lpstr>
      <vt:lpstr>Wildcards</vt:lpstr>
      <vt:lpstr>Ecosystem Drivers</vt:lpstr>
      <vt:lpstr>Hyper Evolution</vt:lpstr>
      <vt:lpstr>Subject Matter</vt:lpstr>
      <vt:lpstr>Rules</vt:lpstr>
      <vt:lpstr>Practice</vt:lpstr>
      <vt:lpstr>PowerPoint Presentation</vt:lpstr>
      <vt:lpstr>Contact</vt:lpstr>
    </vt:vector>
  </TitlesOfParts>
  <Company>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Huebner</dc:creator>
  <cp:lastModifiedBy>David Huebner</cp:lastModifiedBy>
  <cp:revision>113</cp:revision>
  <cp:lastPrinted>2019-03-08T21:17:10Z</cp:lastPrinted>
  <dcterms:created xsi:type="dcterms:W3CDTF">2016-01-06T01:02:48Z</dcterms:created>
  <dcterms:modified xsi:type="dcterms:W3CDTF">2019-03-14T23:10:23Z</dcterms:modified>
</cp:coreProperties>
</file>